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7" r:id="rId1"/>
  </p:sldMasterIdLst>
  <p:sldIdLst>
    <p:sldId id="261" r:id="rId2"/>
  </p:sldIdLst>
  <p:sldSz cx="7561263" cy="10693400"/>
  <p:notesSz cx="6810375" cy="9942513"/>
  <p:custDataLst>
    <p:tags r:id="rId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275E"/>
    <a:srgbClr val="E1F2F4"/>
    <a:srgbClr val="4F8ABE"/>
    <a:srgbClr val="0F6800"/>
    <a:srgbClr val="FFFFFF"/>
    <a:srgbClr val="848484"/>
    <a:srgbClr val="9BC2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785" autoAdjust="0"/>
  </p:normalViewPr>
  <p:slideViewPr>
    <p:cSldViewPr showGuides="1">
      <p:cViewPr>
        <p:scale>
          <a:sx n="100" d="100"/>
          <a:sy n="100" d="100"/>
        </p:scale>
        <p:origin x="-1698" y="792"/>
      </p:cViewPr>
      <p:guideLst>
        <p:guide orient="horz" pos="6180"/>
        <p:guide orient="horz" pos="465"/>
        <p:guide orient="horz" pos="1236"/>
        <p:guide orient="horz" pos="964"/>
        <p:guide pos="2382"/>
        <p:guide pos="385"/>
        <p:guide pos="437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81231553981962E-2"/>
          <c:y val="3.9710653242691185E-2"/>
          <c:w val="1"/>
          <c:h val="0.89007185707693404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bg2"/>
            </a:solidFill>
          </c:spPr>
          <c:dPt>
            <c:idx val="1"/>
            <c:bubble3D val="0"/>
            <c:explosion val="11"/>
            <c:spPr>
              <a:solidFill>
                <a:schemeClr val="accent4"/>
              </a:solidFill>
            </c:spPr>
          </c:dPt>
          <c:cat>
            <c:strRef>
              <c:f>Tabelle1!$A$2:$A$3</c:f>
              <c:strCache>
                <c:ptCount val="2"/>
                <c:pt idx="0">
                  <c:v>Rezeptfrei</c:v>
                </c:pt>
                <c:pt idx="1">
                  <c:v>Verschreibungs-
pflichtig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1.emf"/><Relationship Id="rId4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tags" Target="../tags/tag7.xml"/><Relationship Id="rId11" Type="http://schemas.openxmlformats.org/officeDocument/2006/relationships/image" Target="../media/image2.jpeg"/><Relationship Id="rId5" Type="http://schemas.openxmlformats.org/officeDocument/2006/relationships/tags" Target="../tags/tag6.xml"/><Relationship Id="rId10" Type="http://schemas.openxmlformats.org/officeDocument/2006/relationships/image" Target="../media/image1.emf"/><Relationship Id="rId4" Type="http://schemas.openxmlformats.org/officeDocument/2006/relationships/tags" Target="../tags/tag5.xml"/><Relationship Id="rId9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9" imgW="325" imgH="325" progId="TCLayout.ActiveDocument.1">
                  <p:embed/>
                </p:oleObj>
              </mc:Choice>
              <mc:Fallback>
                <p:oleObj name="think-cell Slide" r:id="rId9" imgW="325" imgH="325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3" descr="Z:\Departments\Creative Services &amp; Copy Shop\Intern\Corp.Design\Fotos\Fotolia\Fotolia_35971638_L.jpg"/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-1" y="3762523"/>
            <a:ext cx="7561264" cy="6048227"/>
          </a:xfrm>
          <a:prstGeom prst="rect">
            <a:avLst/>
          </a:prstGeom>
          <a:noFill/>
        </p:spPr>
      </p:pic>
      <p:pic>
        <p:nvPicPr>
          <p:cNvPr id="9" name="Picture 7" descr="imsSig_3C_RGB_blktag.jp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48783" y="9883204"/>
            <a:ext cx="2124448" cy="74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feld 9"/>
          <p:cNvSpPr txBox="1"/>
          <p:nvPr userDrawn="1">
            <p:custDataLst>
              <p:tags r:id="rId5"/>
            </p:custDataLst>
          </p:nvPr>
        </p:nvSpPr>
        <p:spPr>
          <a:xfrm>
            <a:off x="611188" y="10243244"/>
            <a:ext cx="4681611" cy="29238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de-DE" sz="900" dirty="0" smtClean="0"/>
              <a:t>IMS HEALTH | DARMSTÄDTER LANDSTRASSE 108, 60598 FRANKFURT</a:t>
            </a:r>
          </a:p>
          <a:p>
            <a:r>
              <a:rPr lang="en-US" sz="700" dirty="0" smtClean="0">
                <a:solidFill>
                  <a:schemeClr val="bg2"/>
                </a:solidFill>
              </a:rPr>
              <a:t>© 2012 IMS Health Incorporated or its affiliates. All rights reserved. </a:t>
            </a:r>
          </a:p>
        </p:txBody>
      </p:sp>
      <p:cxnSp>
        <p:nvCxnSpPr>
          <p:cNvPr id="11" name="Gerade Verbindung 10"/>
          <p:cNvCxnSpPr/>
          <p:nvPr userDrawn="1">
            <p:custDataLst>
              <p:tags r:id="rId6"/>
            </p:custDataLst>
          </p:nvPr>
        </p:nvCxnSpPr>
        <p:spPr bwMode="auto">
          <a:xfrm>
            <a:off x="0" y="9810750"/>
            <a:ext cx="756126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84848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Gerade Verbindung 11"/>
          <p:cNvCxnSpPr/>
          <p:nvPr userDrawn="1">
            <p:custDataLst>
              <p:tags r:id="rId7"/>
            </p:custDataLst>
          </p:nvPr>
        </p:nvCxnSpPr>
        <p:spPr bwMode="auto">
          <a:xfrm>
            <a:off x="611188" y="1242244"/>
            <a:ext cx="63373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7253" y="742598"/>
            <a:ext cx="6786759" cy="139360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53" y="2539683"/>
            <a:ext cx="6786759" cy="6794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7253" y="742598"/>
            <a:ext cx="6786759" cy="139360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87253" y="742598"/>
            <a:ext cx="6786759" cy="139360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7254" y="742600"/>
            <a:ext cx="6786759" cy="139360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87254" y="2539683"/>
            <a:ext cx="6786759" cy="6794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87254" y="742598"/>
            <a:ext cx="6786759" cy="85918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87253" y="742598"/>
            <a:ext cx="6786759" cy="139360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1" imgW="325" imgH="325" progId="TCLayout.ActiveDocument.1">
                  <p:embed/>
                </p:oleObj>
              </mc:Choice>
              <mc:Fallback>
                <p:oleObj name="think-cell Slide" r:id="rId11" imgW="325" imgH="325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ransition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9pPr>
    </p:titleStyle>
    <p:bodyStyle>
      <a:lvl1pPr marL="228600" indent="-228600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Font typeface="Verdana" pitchFamily="34" charset="0"/>
        <a:buChar char="−"/>
        <a:defRPr>
          <a:solidFill>
            <a:schemeClr val="tx1"/>
          </a:solidFill>
          <a:latin typeface="+mn-lt"/>
        </a:defRPr>
      </a:lvl2pPr>
      <a:lvl3pPr marL="9144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2573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4pPr>
      <a:lvl5pPr marL="16002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◦"/>
        <a:defRPr sz="1400">
          <a:solidFill>
            <a:schemeClr val="tx1"/>
          </a:solidFill>
          <a:latin typeface="+mn-lt"/>
        </a:defRPr>
      </a:lvl5pPr>
      <a:lvl6pPr marL="20574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◦"/>
        <a:defRPr sz="1400">
          <a:solidFill>
            <a:schemeClr val="tx1"/>
          </a:solidFill>
          <a:latin typeface="+mn-lt"/>
        </a:defRPr>
      </a:lvl6pPr>
      <a:lvl7pPr marL="25146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◦"/>
        <a:defRPr sz="1400">
          <a:solidFill>
            <a:schemeClr val="tx1"/>
          </a:solidFill>
          <a:latin typeface="+mn-lt"/>
        </a:defRPr>
      </a:lvl7pPr>
      <a:lvl8pPr marL="29718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◦"/>
        <a:defRPr sz="1400">
          <a:solidFill>
            <a:schemeClr val="tx1"/>
          </a:solidFill>
          <a:latin typeface="+mn-lt"/>
        </a:defRPr>
      </a:lvl8pPr>
      <a:lvl9pPr marL="3429000" indent="-228600" algn="l" rtl="0" eaLnBrk="1" fontAlgn="base" hangingPunct="1">
        <a:spcBef>
          <a:spcPct val="30000"/>
        </a:spcBef>
        <a:spcAft>
          <a:spcPct val="0"/>
        </a:spcAft>
        <a:buClr>
          <a:schemeClr val="tx1"/>
        </a:buClr>
        <a:buFont typeface="Verdana" pitchFamily="34" charset="0"/>
        <a:buChar char="◦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oleObject" Target="../embeddings/oleObject3.bin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42" Type="http://schemas.openxmlformats.org/officeDocument/2006/relationships/image" Target="../media/image4.emf"/><Relationship Id="rId47" Type="http://schemas.openxmlformats.org/officeDocument/2006/relationships/chart" Target="../charts/chart1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slideLayout" Target="../slideLayouts/slideLayout1.xml"/><Relationship Id="rId46" Type="http://schemas.openxmlformats.org/officeDocument/2006/relationships/image" Target="../media/image6.emf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41" Type="http://schemas.openxmlformats.org/officeDocument/2006/relationships/oleObject" Target="../embeddings/oleObject4.bin"/><Relationship Id="rId1" Type="http://schemas.openxmlformats.org/officeDocument/2006/relationships/vmlDrawing" Target="../drawings/vmlDrawing3.v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tags" Target="../tags/tag44.xml"/><Relationship Id="rId40" Type="http://schemas.openxmlformats.org/officeDocument/2006/relationships/image" Target="../media/image1.emf"/><Relationship Id="rId45" Type="http://schemas.openxmlformats.org/officeDocument/2006/relationships/oleObject" Target="../embeddings/oleObject6.bin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tags" Target="../tags/tag43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4" Type="http://schemas.openxmlformats.org/officeDocument/2006/relationships/image" Target="../media/image5.emf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43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think-cell Slide" r:id="rId39" imgW="325" imgH="325" progId="TCLayout.ActiveDocument.1">
                  <p:embed/>
                </p:oleObj>
              </mc:Choice>
              <mc:Fallback>
                <p:oleObj name="think-cell Slide" r:id="rId39" imgW="325" imgH="325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hteck 3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0" hangingPunct="0"/>
            <a:endParaRPr kumimoji="0" lang="de-DE" sz="1100" b="1" u="none" strike="noStrike" cap="none" normalizeH="0" smtClean="0">
              <a:ln>
                <a:noFill/>
              </a:ln>
              <a:solidFill>
                <a:schemeClr val="tx1"/>
              </a:solidFill>
              <a:effectLst/>
              <a:latin typeface="Verdana"/>
              <a:sym typeface="Verdana"/>
            </a:endParaRPr>
          </a:p>
        </p:txBody>
      </p:sp>
      <p:sp>
        <p:nvSpPr>
          <p:cNvPr id="13" name="Rechteck 12"/>
          <p:cNvSpPr/>
          <p:nvPr>
            <p:custDataLst>
              <p:tags r:id="rId4"/>
            </p:custDataLst>
          </p:nvPr>
        </p:nvSpPr>
        <p:spPr>
          <a:xfrm>
            <a:off x="611188" y="738188"/>
            <a:ext cx="6337300" cy="353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DE" sz="2300" dirty="0" smtClean="0"/>
              <a:t>Medikamentöse Therapie von Kopfschmerz</a:t>
            </a:r>
            <a:endParaRPr lang="de-DE" sz="2300" dirty="0" smtClean="0">
              <a:solidFill>
                <a:schemeClr val="tx2"/>
              </a:solidFill>
            </a:endParaRPr>
          </a:p>
        </p:txBody>
      </p:sp>
      <p:sp>
        <p:nvSpPr>
          <p:cNvPr id="65" name="Rechteck 64"/>
          <p:cNvSpPr/>
          <p:nvPr>
            <p:custDataLst>
              <p:tags r:id="rId5"/>
            </p:custDataLst>
          </p:nvPr>
        </p:nvSpPr>
        <p:spPr>
          <a:xfrm>
            <a:off x="5815164" y="9595172"/>
            <a:ext cx="1133324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de-DE" sz="800" dirty="0" smtClean="0">
                <a:solidFill>
                  <a:schemeClr val="accent1"/>
                </a:solidFill>
              </a:rPr>
              <a:t>INFOGRAFIK 09/2012</a:t>
            </a:r>
          </a:p>
        </p:txBody>
      </p:sp>
      <p:sp>
        <p:nvSpPr>
          <p:cNvPr id="40" name="Textfeld 39"/>
          <p:cNvSpPr txBox="1"/>
          <p:nvPr>
            <p:custDataLst>
              <p:tags r:id="rId6"/>
            </p:custDataLst>
          </p:nvPr>
        </p:nvSpPr>
        <p:spPr>
          <a:xfrm>
            <a:off x="611188" y="1530350"/>
            <a:ext cx="3170237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10800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1600" dirty="0" smtClean="0">
                <a:solidFill>
                  <a:schemeClr val="accent1"/>
                </a:solidFill>
              </a:rPr>
              <a:t>Arzneimitteltherapie</a:t>
            </a:r>
            <a:endParaRPr lang="de-DE" sz="1050" dirty="0" smtClean="0">
              <a:solidFill>
                <a:schemeClr val="accent1"/>
              </a:solidFill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53411" y="4168775"/>
            <a:ext cx="3095078" cy="648072"/>
          </a:xfrm>
          <a:prstGeom prst="roundRect">
            <a:avLst>
              <a:gd name="adj" fmla="val 8844"/>
            </a:avLst>
          </a:prstGeom>
          <a:solidFill>
            <a:srgbClr val="4F8ABE"/>
          </a:solidFill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de-DE" sz="900" b="1" dirty="0" smtClean="0">
                <a:solidFill>
                  <a:schemeClr val="bg1"/>
                </a:solidFill>
              </a:rPr>
              <a:t>Verordnungen von Medikamenten gegen Kopfschmerzen nach Diagnosen im Jahr 2011 </a:t>
            </a:r>
            <a:r>
              <a:rPr lang="de-DE" sz="900" dirty="0" smtClean="0">
                <a:solidFill>
                  <a:schemeClr val="bg1"/>
                </a:solidFill>
              </a:rPr>
              <a:t/>
            </a:r>
            <a:br>
              <a:rPr lang="de-DE" sz="900" dirty="0" smtClean="0">
                <a:solidFill>
                  <a:schemeClr val="bg1"/>
                </a:solidFill>
              </a:rPr>
            </a:br>
            <a:r>
              <a:rPr lang="de-DE" sz="900" dirty="0" smtClean="0">
                <a:solidFill>
                  <a:schemeClr val="bg1"/>
                </a:solidFill>
              </a:rPr>
              <a:t>(5,5 Mio. Verordnungen)</a:t>
            </a:r>
            <a:endParaRPr lang="de-DE" sz="900" dirty="0">
              <a:solidFill>
                <a:schemeClr val="bg1"/>
              </a:solidFill>
            </a:endParaRPr>
          </a:p>
        </p:txBody>
      </p:sp>
      <p:graphicFrame>
        <p:nvGraphicFramePr>
          <p:cNvPr id="38" name="Objekt 37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368925" y="4857750"/>
          <a:ext cx="1381110" cy="397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Diagramm" r:id="rId41" imgW="1381110" imgH="3971991" progId="MSGraph.Chart.8">
                  <p:embed followColorScheme="full"/>
                </p:oleObj>
              </mc:Choice>
              <mc:Fallback>
                <p:oleObj name="Diagramm" r:id="rId41" imgW="1381110" imgH="3971991" progId="MSGraph.Chart.8">
                  <p:embed followColorScheme="full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8925" y="4857750"/>
                        <a:ext cx="1381110" cy="39719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hteck 49"/>
          <p:cNvSpPr/>
          <p:nvPr>
            <p:custDataLst>
              <p:tags r:id="rId9"/>
            </p:custDataLst>
          </p:nvPr>
        </p:nvSpPr>
        <p:spPr bwMode="auto">
          <a:xfrm>
            <a:off x="4581525" y="8112125"/>
            <a:ext cx="819150" cy="2730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r" eaLnBrk="0" hangingPunct="0"/>
            <a:fld id="{9EB848E5-4259-4A35-B59A-AA102B5E005F}" type="datetime'Cl''''us''''te''''r-''''&#10;''''ko''''pf''schm''''''''''''erz'">
              <a:rPr lang="en-US" sz="900" b="1" smtClean="0"/>
              <a:pPr/>
              <a:t>Cluster-
kopfschmerz</a:t>
            </a:fld>
            <a:endParaRPr kumimoji="0" lang="de-DE" sz="900" b="1" strike="noStrike" cap="none" normalizeH="0" smtClean="0">
              <a:ln>
                <a:noFill/>
              </a:ln>
              <a:effectLst/>
              <a:latin typeface="Verdana"/>
              <a:sym typeface="Verdana"/>
            </a:endParaRPr>
          </a:p>
        </p:txBody>
      </p:sp>
      <p:sp>
        <p:nvSpPr>
          <p:cNvPr id="116" name="Rechteck 115"/>
          <p:cNvSpPr/>
          <p:nvPr>
            <p:custDataLst>
              <p:tags r:id="rId10"/>
            </p:custDataLst>
          </p:nvPr>
        </p:nvSpPr>
        <p:spPr bwMode="auto">
          <a:xfrm>
            <a:off x="5556250" y="8164512"/>
            <a:ext cx="315912" cy="1682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9050" tIns="0" rIns="1905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/>
            <a:fld id="{5CABD6AE-B8B0-4DE1-A0B3-3DB46CD5B50A}" type="datetime'''''''''''''''''''''''''''''''''2''''''''''%'''''''''''''''''">
              <a:rPr lang="en-US" sz="1100" b="1" smtClean="0"/>
              <a:pPr/>
              <a:t>2%</a:t>
            </a:fld>
            <a:endParaRPr kumimoji="0" lang="de-DE" sz="1100" b="1" strike="noStrike" cap="none" normalizeH="0" dirty="0" smtClean="0">
              <a:ln>
                <a:noFill/>
              </a:ln>
              <a:effectLst/>
              <a:latin typeface="Verdana"/>
              <a:sym typeface="Verdana"/>
            </a:endParaRPr>
          </a:p>
        </p:txBody>
      </p:sp>
      <p:sp>
        <p:nvSpPr>
          <p:cNvPr id="42" name="Rechteck 41"/>
          <p:cNvSpPr/>
          <p:nvPr>
            <p:custDataLst>
              <p:tags r:id="rId11"/>
            </p:custDataLst>
          </p:nvPr>
        </p:nvSpPr>
        <p:spPr bwMode="auto">
          <a:xfrm>
            <a:off x="4173537" y="7169150"/>
            <a:ext cx="1227137" cy="2730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r" eaLnBrk="0" hangingPunct="0"/>
            <a:fld id="{3E061BCF-A637-4CA2-8B98-0F08A149066A}" type="datetime'''''Kopfs''chme''rz ''&#10;vom'' S''p''''an''''nu''ng''st''yp'''">
              <a:rPr lang="en-US" sz="900" b="1" smtClean="0"/>
              <a:pPr/>
              <a:t>Kopfschmerz 
vom Spannungstyp</a:t>
            </a:fld>
            <a:endParaRPr kumimoji="0" lang="de-DE" sz="900" b="1" strike="noStrike" cap="none" normalizeH="0" smtClean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15" name="Rechteck 114"/>
          <p:cNvSpPr/>
          <p:nvPr>
            <p:custDataLst>
              <p:tags r:id="rId12"/>
            </p:custDataLst>
          </p:nvPr>
        </p:nvSpPr>
        <p:spPr bwMode="auto">
          <a:xfrm>
            <a:off x="5603875" y="7221537"/>
            <a:ext cx="315912" cy="1682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9050" tIns="0" rIns="1905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/>
            <a:fld id="{85EAB739-247C-416A-806E-FFCAE212F2CB}" type="datetime'''''''''''''6''''%'''''''''''''''''''''''''''''''">
              <a:rPr lang="en-US" sz="1100" b="1" smtClean="0"/>
              <a:pPr/>
              <a:t>6%</a:t>
            </a:fld>
            <a:endParaRPr kumimoji="0" lang="de-DE" sz="1100" b="1" strike="noStrike" cap="none" normalizeH="0" smtClean="0">
              <a:ln>
                <a:noFill/>
              </a:ln>
              <a:effectLst/>
              <a:latin typeface="Verdana"/>
              <a:sym typeface="Verdana"/>
            </a:endParaRPr>
          </a:p>
        </p:txBody>
      </p:sp>
      <p:sp>
        <p:nvSpPr>
          <p:cNvPr id="41" name="Rechteck 40"/>
          <p:cNvSpPr/>
          <p:nvPr>
            <p:custDataLst>
              <p:tags r:id="rId13"/>
            </p:custDataLst>
          </p:nvPr>
        </p:nvSpPr>
        <p:spPr bwMode="auto">
          <a:xfrm>
            <a:off x="4225925" y="6226175"/>
            <a:ext cx="1174750" cy="2730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r" eaLnBrk="0" hangingPunct="0"/>
            <a:fld id="{793EA53D-2C76-4110-AB7A-44E33A39FFF7}" type="datetime'V''ers''''''''''''''chie''''dene&#10;''Kop''fsc''hmerz''''a''rten'">
              <a:rPr lang="en-US" sz="900" b="1" smtClean="0"/>
              <a:pPr/>
              <a:t>Verschiedene
Kopfschmerzarten</a:t>
            </a:fld>
            <a:endParaRPr kumimoji="0" lang="de-DE" sz="900" b="1" strike="noStrike" cap="none" normalizeH="0" smtClean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55" name="Rechteck 54"/>
          <p:cNvSpPr/>
          <p:nvPr>
            <p:custDataLst>
              <p:tags r:id="rId14"/>
            </p:custDataLst>
          </p:nvPr>
        </p:nvSpPr>
        <p:spPr bwMode="auto">
          <a:xfrm>
            <a:off x="5937250" y="6278562"/>
            <a:ext cx="415925" cy="1682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9050" tIns="0" rIns="1905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/>
            <a:fld id="{FCA1F619-2FE1-489D-B2C8-E42B4AB18B71}" type="datetime'''''''''''''''3''3''''''''''''''%'''''''''''''''''''''''''''">
              <a:rPr lang="en-US" sz="1100" b="1" smtClean="0"/>
              <a:pPr/>
              <a:t>33%</a:t>
            </a:fld>
            <a:endParaRPr kumimoji="0" lang="de-DE" sz="1100" b="1" strike="noStrike" cap="none" normalizeH="0" dirty="0" smtClean="0">
              <a:ln>
                <a:noFill/>
              </a:ln>
              <a:effectLst/>
              <a:latin typeface="Verdana"/>
              <a:sym typeface="Verdana"/>
            </a:endParaRPr>
          </a:p>
        </p:txBody>
      </p:sp>
      <p:sp>
        <p:nvSpPr>
          <p:cNvPr id="39" name="Rechteck 38"/>
          <p:cNvSpPr/>
          <p:nvPr>
            <p:custDataLst>
              <p:tags r:id="rId15"/>
            </p:custDataLst>
          </p:nvPr>
        </p:nvSpPr>
        <p:spPr bwMode="auto">
          <a:xfrm>
            <a:off x="4883150" y="5351462"/>
            <a:ext cx="517525" cy="1365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r" eaLnBrk="0" hangingPunct="0"/>
            <a:fld id="{F6BC71DC-E83A-4850-AAF9-75D5AE49A4A6}" type="datetime'Mi''''''''g''r''ä''''''''''''n''''''''e'''''''''''''''''''''">
              <a:rPr lang="en-US" sz="900" b="1" smtClean="0"/>
              <a:pPr/>
              <a:t>Migräne</a:t>
            </a:fld>
            <a:endParaRPr kumimoji="0" lang="de-DE" sz="900" b="1" strike="noStrike" cap="none" normalizeH="0" dirty="0" smtClean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54" name="Rechteck 53"/>
          <p:cNvSpPr/>
          <p:nvPr>
            <p:custDataLst>
              <p:tags r:id="rId16"/>
            </p:custDataLst>
          </p:nvPr>
        </p:nvSpPr>
        <p:spPr bwMode="auto">
          <a:xfrm>
            <a:off x="6280150" y="5335587"/>
            <a:ext cx="415925" cy="1682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9050" tIns="0" rIns="1905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/>
            <a:fld id="{0B99AB26-CC26-480C-88F8-0F9B1C96A8ED}" type="datetime'''''''6''0''''''''''''''''''''''''''''%'''''''''''''''''''''">
              <a:rPr lang="en-US" sz="1100" b="1" smtClean="0"/>
              <a:pPr/>
              <a:t>60%</a:t>
            </a:fld>
            <a:endParaRPr kumimoji="0" lang="de-DE" sz="1100" b="1" strike="noStrike" cap="none" normalizeH="0" dirty="0" smtClean="0">
              <a:ln>
                <a:noFill/>
              </a:ln>
              <a:effectLst/>
              <a:latin typeface="Verdana"/>
              <a:sym typeface="Verdana"/>
            </a:endParaRPr>
          </a:p>
        </p:txBody>
      </p:sp>
      <p:sp>
        <p:nvSpPr>
          <p:cNvPr id="56" name="Rechteck 55"/>
          <p:cNvSpPr/>
          <p:nvPr>
            <p:custDataLst>
              <p:tags r:id="rId17"/>
            </p:custDataLst>
          </p:nvPr>
        </p:nvSpPr>
        <p:spPr>
          <a:xfrm>
            <a:off x="4860751" y="8823325"/>
            <a:ext cx="1296144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447675" algn="l"/>
              </a:tabLst>
            </a:pPr>
            <a:r>
              <a:rPr lang="de-DE" sz="800" dirty="0" smtClean="0">
                <a:solidFill>
                  <a:schemeClr val="tx2"/>
                </a:solidFill>
              </a:rPr>
              <a:t>Quelle: 	IMS VIP</a:t>
            </a:r>
            <a:r>
              <a:rPr lang="de-DE" sz="800" baseline="30000" dirty="0" smtClean="0">
                <a:solidFill>
                  <a:schemeClr val="tx2"/>
                </a:solidFill>
              </a:rPr>
              <a:t>®</a:t>
            </a:r>
            <a:r>
              <a:rPr lang="de-DE" sz="800" dirty="0" smtClean="0">
                <a:solidFill>
                  <a:schemeClr val="tx2"/>
                </a:solidFill>
              </a:rPr>
              <a:t>,</a:t>
            </a:r>
            <a:br>
              <a:rPr lang="de-DE" sz="800" dirty="0" smtClean="0">
                <a:solidFill>
                  <a:schemeClr val="tx2"/>
                </a:solidFill>
              </a:rPr>
            </a:br>
            <a:r>
              <a:rPr lang="de-DE" sz="800" dirty="0" smtClean="0">
                <a:solidFill>
                  <a:schemeClr val="tx2"/>
                </a:solidFill>
              </a:rPr>
              <a:t>Basis: 	Verordnungen</a:t>
            </a:r>
          </a:p>
        </p:txBody>
      </p:sp>
      <p:sp>
        <p:nvSpPr>
          <p:cNvPr id="114" name="Textfeld 113"/>
          <p:cNvSpPr txBox="1"/>
          <p:nvPr>
            <p:custDataLst>
              <p:tags r:id="rId18"/>
            </p:custDataLst>
          </p:nvPr>
        </p:nvSpPr>
        <p:spPr>
          <a:xfrm>
            <a:off x="611188" y="5850756"/>
            <a:ext cx="3170237" cy="3893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10800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900" dirty="0" smtClean="0"/>
              <a:t>Über 80% der verordneten Migräne-Arzneimittel waren in 2011 für weibliche Patienten bestimmt,</a:t>
            </a:r>
            <a:br>
              <a:rPr lang="de-DE" sz="900" dirty="0" smtClean="0"/>
            </a:br>
            <a:r>
              <a:rPr lang="de-DE" sz="900" dirty="0" smtClean="0"/>
              <a:t>die auch bei den meisten anderen Kopfschmerzarten die Hauptklientel stellen. Eine Ausnahme bildet der seltenere Cluster-Kopfschmerz (rund 2% der </a:t>
            </a:r>
            <a:r>
              <a:rPr lang="de-DE" sz="900" dirty="0" err="1" smtClean="0"/>
              <a:t>Ver-ordnungen</a:t>
            </a:r>
            <a:r>
              <a:rPr lang="de-DE" sz="900" dirty="0" smtClean="0"/>
              <a:t>), hier bilden männliche Patienten mit</a:t>
            </a:r>
            <a:br>
              <a:rPr lang="de-DE" sz="900" dirty="0" smtClean="0"/>
            </a:br>
            <a:r>
              <a:rPr lang="de-DE" sz="900" dirty="0" smtClean="0"/>
              <a:t>fast 80% die Hauptklientel. </a:t>
            </a:r>
          </a:p>
          <a:p>
            <a:pPr>
              <a:spcBef>
                <a:spcPts val="600"/>
              </a:spcBef>
            </a:pPr>
            <a:r>
              <a:rPr lang="de-DE" sz="900" dirty="0" smtClean="0"/>
              <a:t>Bei mittleren bis schweren Kopfschmerzattacken empfiehlt die Fachgesellschaft Präparate aus der Substanzklasse der </a:t>
            </a:r>
            <a:r>
              <a:rPr lang="de-DE" sz="900" dirty="0" err="1" smtClean="0"/>
              <a:t>Triptane</a:t>
            </a:r>
            <a:r>
              <a:rPr lang="de-DE" sz="900" dirty="0" smtClean="0"/>
              <a:t>. Diese sind seit 2006 auch rezeptfrei erhältlich. Im Jahr 2011 gingen etwas mehr als 9 Mio. Packungen spezifischer </a:t>
            </a:r>
            <a:r>
              <a:rPr lang="de-DE" sz="900" dirty="0" err="1" smtClean="0"/>
              <a:t>Migränemittel</a:t>
            </a:r>
            <a:r>
              <a:rPr lang="de-DE" sz="900" dirty="0" smtClean="0"/>
              <a:t> über die Apothekentheke. Davon waren 25% rezeptpflichtig, erzielten jedoch gut</a:t>
            </a:r>
            <a:br>
              <a:rPr lang="de-DE" sz="900" dirty="0" smtClean="0"/>
            </a:br>
            <a:r>
              <a:rPr lang="de-DE" sz="900" dirty="0" smtClean="0"/>
              <a:t>zwei Drittel (68%) des gesamten Umsatzes in Höhe von 79 Mio. Euro (zum Abgabepreis des pharma-</a:t>
            </a:r>
            <a:r>
              <a:rPr lang="de-DE" sz="900" dirty="0" err="1" smtClean="0"/>
              <a:t>zeutischen</a:t>
            </a:r>
            <a:r>
              <a:rPr lang="de-DE" sz="900" dirty="0" smtClean="0"/>
              <a:t> Unternehmers ohne Berücksichtigung jeglicher Rabatte).</a:t>
            </a:r>
          </a:p>
          <a:p>
            <a:pPr>
              <a:spcBef>
                <a:spcPts val="600"/>
              </a:spcBef>
            </a:pPr>
            <a:r>
              <a:rPr lang="de-DE" sz="900" dirty="0" smtClean="0"/>
              <a:t>Detailanalysen zeigen, dass rezeptfreie und </a:t>
            </a:r>
            <a:r>
              <a:rPr lang="de-DE" sz="900" dirty="0" err="1" smtClean="0"/>
              <a:t>rezept</a:t>
            </a:r>
            <a:r>
              <a:rPr lang="de-DE" sz="900" dirty="0" smtClean="0"/>
              <a:t>-pflichtige </a:t>
            </a:r>
            <a:r>
              <a:rPr lang="de-DE" sz="900" dirty="0" err="1" smtClean="0"/>
              <a:t>Triptane</a:t>
            </a:r>
            <a:r>
              <a:rPr lang="de-DE" sz="900" dirty="0" smtClean="0"/>
              <a:t> in 2011 etwa gleich häufig (je-</a:t>
            </a:r>
            <a:r>
              <a:rPr lang="de-DE" sz="900" dirty="0" err="1" smtClean="0"/>
              <a:t>weils</a:t>
            </a:r>
            <a:r>
              <a:rPr lang="de-DE" sz="900" dirty="0" smtClean="0"/>
              <a:t> 2 Mio. Packungen) abgegeben wurden. Unter allen abgegebenen </a:t>
            </a:r>
            <a:r>
              <a:rPr lang="de-DE" sz="900" dirty="0" err="1" smtClean="0"/>
              <a:t>Migränemitteln</a:t>
            </a:r>
            <a:r>
              <a:rPr lang="de-DE" sz="900" dirty="0" smtClean="0"/>
              <a:t> beläuft sich der Anteil der </a:t>
            </a:r>
            <a:r>
              <a:rPr lang="de-DE" sz="900" dirty="0" err="1" smtClean="0"/>
              <a:t>Triptane</a:t>
            </a:r>
            <a:r>
              <a:rPr lang="de-DE" sz="900" dirty="0" smtClean="0"/>
              <a:t> (rezeptpflichtig und rezeptfrei zusammen genommen) auf 45%. Die älteste </a:t>
            </a:r>
            <a:r>
              <a:rPr lang="de-DE" sz="900" dirty="0" err="1" smtClean="0"/>
              <a:t>ver-fügbare</a:t>
            </a:r>
            <a:r>
              <a:rPr lang="de-DE" sz="900" dirty="0" smtClean="0"/>
              <a:t> Substanz, </a:t>
            </a:r>
            <a:r>
              <a:rPr lang="de-DE" sz="900" dirty="0" err="1" smtClean="0"/>
              <a:t>Sumatriptan</a:t>
            </a:r>
            <a:r>
              <a:rPr lang="de-DE" sz="900" dirty="0" smtClean="0"/>
              <a:t>, steht nach Umsatz an der Spitze der Substanzklasse. </a:t>
            </a:r>
          </a:p>
        </p:txBody>
      </p:sp>
      <p:sp>
        <p:nvSpPr>
          <p:cNvPr id="121" name="Rechteck 120"/>
          <p:cNvSpPr/>
          <p:nvPr>
            <p:custDataLst>
              <p:tags r:id="rId19"/>
            </p:custDataLst>
          </p:nvPr>
        </p:nvSpPr>
        <p:spPr>
          <a:xfrm>
            <a:off x="588962" y="5510212"/>
            <a:ext cx="31670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dirty="0" smtClean="0">
                <a:solidFill>
                  <a:schemeClr val="tx2"/>
                </a:solidFill>
              </a:rPr>
              <a:t>Quelle: IMS PharmaScope</a:t>
            </a:r>
            <a:r>
              <a:rPr lang="de-DE" sz="800" baseline="30000" dirty="0" smtClean="0">
                <a:solidFill>
                  <a:schemeClr val="tx2"/>
                </a:solidFill>
              </a:rPr>
              <a:t>®</a:t>
            </a:r>
            <a:r>
              <a:rPr lang="de-DE" sz="800" dirty="0" smtClean="0">
                <a:solidFill>
                  <a:schemeClr val="tx2"/>
                </a:solidFill>
              </a:rPr>
              <a:t>, Basis: Absatz in Packungen</a:t>
            </a:r>
          </a:p>
        </p:txBody>
      </p:sp>
      <p:sp>
        <p:nvSpPr>
          <p:cNvPr id="130" name="Freihandform 129"/>
          <p:cNvSpPr/>
          <p:nvPr>
            <p:custDataLst>
              <p:tags r:id="rId20"/>
            </p:custDataLst>
          </p:nvPr>
        </p:nvSpPr>
        <p:spPr bwMode="auto">
          <a:xfrm>
            <a:off x="1811338" y="2559050"/>
            <a:ext cx="1565275" cy="2842260"/>
          </a:xfrm>
          <a:custGeom>
            <a:avLst/>
            <a:gdLst>
              <a:gd name="connsiteX0" fmla="*/ 1409700 w 1752600"/>
              <a:gd name="connsiteY0" fmla="*/ 0 h 2842260"/>
              <a:gd name="connsiteX1" fmla="*/ 144780 w 1752600"/>
              <a:gd name="connsiteY1" fmla="*/ 723900 h 2842260"/>
              <a:gd name="connsiteX2" fmla="*/ 601980 w 1752600"/>
              <a:gd name="connsiteY2" fmla="*/ 1417320 h 2842260"/>
              <a:gd name="connsiteX3" fmla="*/ 0 w 1752600"/>
              <a:gd name="connsiteY3" fmla="*/ 2057400 h 2842260"/>
              <a:gd name="connsiteX4" fmla="*/ 1409700 w 1752600"/>
              <a:gd name="connsiteY4" fmla="*/ 2842260 h 2842260"/>
              <a:gd name="connsiteX5" fmla="*/ 1752600 w 1752600"/>
              <a:gd name="connsiteY5" fmla="*/ 1333500 h 2842260"/>
              <a:gd name="connsiteX6" fmla="*/ 1409700 w 1752600"/>
              <a:gd name="connsiteY6" fmla="*/ 0 h 2842260"/>
              <a:gd name="connsiteX0" fmla="*/ 1264920 w 1607820"/>
              <a:gd name="connsiteY0" fmla="*/ 0 h 2842260"/>
              <a:gd name="connsiteX1" fmla="*/ 0 w 1607820"/>
              <a:gd name="connsiteY1" fmla="*/ 723900 h 2842260"/>
              <a:gd name="connsiteX2" fmla="*/ 457200 w 1607820"/>
              <a:gd name="connsiteY2" fmla="*/ 1417320 h 2842260"/>
              <a:gd name="connsiteX3" fmla="*/ 179779 w 1607820"/>
              <a:gd name="connsiteY3" fmla="*/ 2018680 h 2842260"/>
              <a:gd name="connsiteX4" fmla="*/ 1264920 w 1607820"/>
              <a:gd name="connsiteY4" fmla="*/ 2842260 h 2842260"/>
              <a:gd name="connsiteX5" fmla="*/ 1607820 w 1607820"/>
              <a:gd name="connsiteY5" fmla="*/ 1333500 h 2842260"/>
              <a:gd name="connsiteX6" fmla="*/ 1264920 w 1607820"/>
              <a:gd name="connsiteY6" fmla="*/ 0 h 2842260"/>
              <a:gd name="connsiteX0" fmla="*/ 1373173 w 1716073"/>
              <a:gd name="connsiteY0" fmla="*/ 0 h 2842260"/>
              <a:gd name="connsiteX1" fmla="*/ 108253 w 1716073"/>
              <a:gd name="connsiteY1" fmla="*/ 723900 h 2842260"/>
              <a:gd name="connsiteX2" fmla="*/ 565453 w 1716073"/>
              <a:gd name="connsiteY2" fmla="*/ 1417320 h 2842260"/>
              <a:gd name="connsiteX3" fmla="*/ 0 w 1716073"/>
              <a:gd name="connsiteY3" fmla="*/ 2090688 h 2842260"/>
              <a:gd name="connsiteX4" fmla="*/ 1373173 w 1716073"/>
              <a:gd name="connsiteY4" fmla="*/ 2842260 h 2842260"/>
              <a:gd name="connsiteX5" fmla="*/ 1716073 w 1716073"/>
              <a:gd name="connsiteY5" fmla="*/ 1333500 h 2842260"/>
              <a:gd name="connsiteX6" fmla="*/ 1373173 w 1716073"/>
              <a:gd name="connsiteY6" fmla="*/ 0 h 284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6073" h="2842260">
                <a:moveTo>
                  <a:pt x="1373173" y="0"/>
                </a:moveTo>
                <a:lnTo>
                  <a:pt x="108253" y="723900"/>
                </a:lnTo>
                <a:lnTo>
                  <a:pt x="565453" y="1417320"/>
                </a:lnTo>
                <a:lnTo>
                  <a:pt x="0" y="2090688"/>
                </a:lnTo>
                <a:lnTo>
                  <a:pt x="1373173" y="2842260"/>
                </a:lnTo>
                <a:lnTo>
                  <a:pt x="1716073" y="1333500"/>
                </a:lnTo>
                <a:lnTo>
                  <a:pt x="1373173" y="0"/>
                </a:lnTo>
                <a:close/>
              </a:path>
            </a:pathLst>
          </a:custGeom>
          <a:solidFill>
            <a:srgbClr val="E1F2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1" name="Freihandform 130"/>
          <p:cNvSpPr/>
          <p:nvPr>
            <p:custDataLst>
              <p:tags r:id="rId21"/>
            </p:custDataLst>
          </p:nvPr>
        </p:nvSpPr>
        <p:spPr bwMode="auto">
          <a:xfrm>
            <a:off x="942975" y="2566987"/>
            <a:ext cx="914400" cy="2842260"/>
          </a:xfrm>
          <a:custGeom>
            <a:avLst/>
            <a:gdLst>
              <a:gd name="connsiteX0" fmla="*/ 259080 w 914400"/>
              <a:gd name="connsiteY0" fmla="*/ 0 h 2842260"/>
              <a:gd name="connsiteX1" fmla="*/ 678180 w 914400"/>
              <a:gd name="connsiteY1" fmla="*/ 838200 h 2842260"/>
              <a:gd name="connsiteX2" fmla="*/ 914400 w 914400"/>
              <a:gd name="connsiteY2" fmla="*/ 1432560 h 2842260"/>
              <a:gd name="connsiteX3" fmla="*/ 586740 w 914400"/>
              <a:gd name="connsiteY3" fmla="*/ 1912620 h 2842260"/>
              <a:gd name="connsiteX4" fmla="*/ 266700 w 914400"/>
              <a:gd name="connsiteY4" fmla="*/ 2842260 h 2842260"/>
              <a:gd name="connsiteX5" fmla="*/ 0 w 914400"/>
              <a:gd name="connsiteY5" fmla="*/ 1295400 h 2842260"/>
              <a:gd name="connsiteX6" fmla="*/ 259080 w 914400"/>
              <a:gd name="connsiteY6" fmla="*/ 0 h 284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" h="2842260">
                <a:moveTo>
                  <a:pt x="259080" y="0"/>
                </a:moveTo>
                <a:lnTo>
                  <a:pt x="678180" y="838200"/>
                </a:lnTo>
                <a:lnTo>
                  <a:pt x="914400" y="1432560"/>
                </a:lnTo>
                <a:lnTo>
                  <a:pt x="586740" y="1912620"/>
                </a:lnTo>
                <a:lnTo>
                  <a:pt x="266700" y="2842260"/>
                </a:lnTo>
                <a:lnTo>
                  <a:pt x="0" y="1295400"/>
                </a:lnTo>
                <a:lnTo>
                  <a:pt x="259080" y="0"/>
                </a:lnTo>
                <a:close/>
              </a:path>
            </a:pathLst>
          </a:custGeom>
          <a:solidFill>
            <a:srgbClr val="E1F2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2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11187" y="1982787"/>
            <a:ext cx="3099321" cy="431156"/>
          </a:xfrm>
          <a:prstGeom prst="roundRect">
            <a:avLst>
              <a:gd name="adj" fmla="val 11789"/>
            </a:avLst>
          </a:prstGeom>
          <a:solidFill>
            <a:srgbClr val="4F8ABE"/>
          </a:solidFill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de-DE" sz="900" b="1" dirty="0" smtClean="0">
                <a:solidFill>
                  <a:schemeClr val="bg1"/>
                </a:solidFill>
              </a:rPr>
              <a:t>Absatz/</a:t>
            </a:r>
            <a:r>
              <a:rPr lang="de-DE" sz="900" b="1" dirty="0" err="1" smtClean="0">
                <a:solidFill>
                  <a:schemeClr val="bg1"/>
                </a:solidFill>
              </a:rPr>
              <a:t>Migränemittel</a:t>
            </a:r>
            <a:r>
              <a:rPr lang="de-DE" sz="900" b="1" dirty="0" smtClean="0">
                <a:solidFill>
                  <a:schemeClr val="bg1"/>
                </a:solidFill>
              </a:rPr>
              <a:t> im Jahr 2011: </a:t>
            </a:r>
            <a:br>
              <a:rPr lang="de-DE" sz="900" b="1" dirty="0" smtClean="0">
                <a:solidFill>
                  <a:schemeClr val="bg1"/>
                </a:solidFill>
              </a:rPr>
            </a:br>
            <a:r>
              <a:rPr lang="de-DE" sz="900" b="1" dirty="0" smtClean="0">
                <a:solidFill>
                  <a:schemeClr val="bg1"/>
                </a:solidFill>
              </a:rPr>
              <a:t>9,2 Mio. Packungen</a:t>
            </a:r>
            <a:endParaRPr lang="de-DE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133" name="Objekt 132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563562" y="2460625"/>
          <a:ext cx="1381110" cy="31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name="Diagramm" r:id="rId43" imgW="1381110" imgH="3114650" progId="MSGraph.Chart.8">
                  <p:embed followColorScheme="full"/>
                </p:oleObj>
              </mc:Choice>
              <mc:Fallback>
                <p:oleObj name="Diagramm" r:id="rId43" imgW="1381110" imgH="3114650" progId="MSGraph.Chart.8">
                  <p:embed followColorScheme="full"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2" y="2460625"/>
                        <a:ext cx="1381110" cy="311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" name="Objekt 133"/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2967037" y="2460625"/>
          <a:ext cx="1381110" cy="31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Diagramm" r:id="rId45" imgW="1381110" imgH="3114650" progId="MSGraph.Chart.8">
                  <p:embed followColorScheme="full"/>
                </p:oleObj>
              </mc:Choice>
              <mc:Fallback>
                <p:oleObj name="Diagramm" r:id="rId45" imgW="1381110" imgH="3114650" progId="MSGraph.Chart.8">
                  <p:embed followColorScheme="full"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7" y="2460625"/>
                        <a:ext cx="1381110" cy="311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Rectangle 8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496993" y="4726464"/>
            <a:ext cx="1136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800" b="1" dirty="0">
                <a:solidFill>
                  <a:schemeClr val="accent4"/>
                </a:solidFill>
              </a:rPr>
              <a:t>Verschreibungs-</a:t>
            </a:r>
          </a:p>
          <a:p>
            <a:r>
              <a:rPr lang="de-DE" sz="800" b="1" dirty="0">
                <a:solidFill>
                  <a:schemeClr val="accent4"/>
                </a:solidFill>
              </a:rPr>
              <a:t>pflichtig</a:t>
            </a:r>
          </a:p>
        </p:txBody>
      </p:sp>
      <p:sp>
        <p:nvSpPr>
          <p:cNvPr id="136" name="Rectangle 9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670170" y="2983136"/>
            <a:ext cx="78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800" b="1" dirty="0">
                <a:solidFill>
                  <a:schemeClr val="bg2"/>
                </a:solidFill>
              </a:rPr>
              <a:t>Rezeptfrei</a:t>
            </a:r>
          </a:p>
        </p:txBody>
      </p:sp>
      <p:sp>
        <p:nvSpPr>
          <p:cNvPr id="137" name="Text Box 6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57225" y="3767137"/>
            <a:ext cx="576064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  <a:spcBef>
                <a:spcPct val="50000"/>
              </a:spcBef>
            </a:pPr>
            <a:r>
              <a:rPr lang="de-DE" sz="800" b="1" dirty="0" err="1">
                <a:solidFill>
                  <a:schemeClr val="bg1"/>
                </a:solidFill>
              </a:rPr>
              <a:t>Triptane</a:t>
            </a:r>
            <a:r>
              <a:rPr lang="de-DE" sz="800" b="1" dirty="0">
                <a:solidFill>
                  <a:schemeClr val="bg1"/>
                </a:solidFill>
              </a:rPr>
              <a:t> </a:t>
            </a:r>
            <a:br>
              <a:rPr lang="de-DE" sz="800" b="1" dirty="0">
                <a:solidFill>
                  <a:schemeClr val="bg1"/>
                </a:solidFill>
              </a:rPr>
            </a:br>
            <a:r>
              <a:rPr lang="de-DE" sz="1000" b="1" dirty="0">
                <a:solidFill>
                  <a:schemeClr val="bg1"/>
                </a:solidFill>
              </a:rPr>
              <a:t>90%</a:t>
            </a:r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138" name="Text Box 7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40216" y="5130676"/>
            <a:ext cx="575270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  <a:spcBef>
                <a:spcPct val="50000"/>
              </a:spcBef>
            </a:pPr>
            <a:r>
              <a:rPr lang="de-DE" sz="800" b="1" dirty="0" smtClean="0">
                <a:solidFill>
                  <a:schemeClr val="bg1"/>
                </a:solidFill>
              </a:rPr>
              <a:t>Sonstige</a:t>
            </a:r>
            <a:br>
              <a:rPr lang="de-DE" sz="800" b="1" dirty="0" smtClean="0">
                <a:solidFill>
                  <a:schemeClr val="bg1"/>
                </a:solidFill>
              </a:rPr>
            </a:br>
            <a:r>
              <a:rPr lang="de-DE" sz="1000" b="1" dirty="0" smtClean="0">
                <a:solidFill>
                  <a:schemeClr val="bg1"/>
                </a:solidFill>
              </a:rPr>
              <a:t>10</a:t>
            </a:r>
            <a:r>
              <a:rPr lang="de-DE" sz="1000" b="1" dirty="0">
                <a:solidFill>
                  <a:schemeClr val="bg1"/>
                </a:solidFill>
              </a:rPr>
              <a:t>%</a:t>
            </a:r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139" name="Text Box 6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3059112" y="2849562"/>
            <a:ext cx="575569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  <a:spcBef>
                <a:spcPct val="50000"/>
              </a:spcBef>
            </a:pPr>
            <a:r>
              <a:rPr lang="de-DE" sz="800" b="1" dirty="0" err="1">
                <a:solidFill>
                  <a:schemeClr val="bg1"/>
                </a:solidFill>
              </a:rPr>
              <a:t>Triptane</a:t>
            </a:r>
            <a:r>
              <a:rPr lang="de-DE" sz="800" b="1" dirty="0">
                <a:solidFill>
                  <a:schemeClr val="bg1"/>
                </a:solidFill>
              </a:rPr>
              <a:t> </a:t>
            </a:r>
            <a:br>
              <a:rPr lang="de-DE" sz="800" b="1" dirty="0">
                <a:solidFill>
                  <a:schemeClr val="bg1"/>
                </a:solidFill>
              </a:rPr>
            </a:br>
            <a:r>
              <a:rPr lang="de-DE" sz="1000" b="1" dirty="0">
                <a:solidFill>
                  <a:schemeClr val="bg1"/>
                </a:solidFill>
              </a:rPr>
              <a:t>30%</a:t>
            </a:r>
            <a:endParaRPr lang="de-DE" sz="800" b="1" dirty="0">
              <a:solidFill>
                <a:schemeClr val="bg1"/>
              </a:solidFill>
            </a:endParaRPr>
          </a:p>
        </p:txBody>
      </p:sp>
      <p:sp>
        <p:nvSpPr>
          <p:cNvPr id="140" name="Text Box 7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059112" y="4110037"/>
            <a:ext cx="575569" cy="497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  <a:spcBef>
                <a:spcPct val="50000"/>
              </a:spcBef>
            </a:pPr>
            <a:r>
              <a:rPr lang="de-DE" sz="800" b="1" dirty="0">
                <a:solidFill>
                  <a:schemeClr val="bg1"/>
                </a:solidFill>
              </a:rPr>
              <a:t>Sonstige</a:t>
            </a:r>
            <a:br>
              <a:rPr lang="de-DE" sz="800" b="1" dirty="0">
                <a:solidFill>
                  <a:schemeClr val="bg1"/>
                </a:solidFill>
              </a:rPr>
            </a:br>
            <a:r>
              <a:rPr lang="de-DE" sz="800" b="1" dirty="0" smtClean="0">
                <a:solidFill>
                  <a:schemeClr val="bg1"/>
                </a:solidFill>
              </a:rPr>
              <a:t>Migräne-</a:t>
            </a:r>
            <a:br>
              <a:rPr lang="de-DE" sz="800" b="1" dirty="0" smtClean="0">
                <a:solidFill>
                  <a:schemeClr val="bg1"/>
                </a:solidFill>
              </a:rPr>
            </a:br>
            <a:r>
              <a:rPr lang="de-DE" sz="800" b="1" dirty="0" smtClean="0">
                <a:solidFill>
                  <a:schemeClr val="bg1"/>
                </a:solidFill>
              </a:rPr>
              <a:t>mittel</a:t>
            </a:r>
            <a:r>
              <a:rPr lang="de-DE" sz="800" b="1" dirty="0">
                <a:solidFill>
                  <a:schemeClr val="bg1"/>
                </a:solidFill>
              </a:rPr>
              <a:t/>
            </a:r>
            <a:br>
              <a:rPr lang="de-DE" sz="800" b="1" dirty="0">
                <a:solidFill>
                  <a:schemeClr val="bg1"/>
                </a:solidFill>
              </a:rPr>
            </a:br>
            <a:r>
              <a:rPr lang="de-DE" sz="1000" b="1" dirty="0">
                <a:solidFill>
                  <a:schemeClr val="bg1"/>
                </a:solidFill>
              </a:rPr>
              <a:t>70%</a:t>
            </a:r>
            <a:endParaRPr lang="de-DE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41" name="Diagramm 140"/>
          <p:cNvGraphicFramePr/>
          <p:nvPr>
            <p:custDataLst>
              <p:tags r:id="rId31"/>
            </p:custDataLst>
          </p:nvPr>
        </p:nvGraphicFramePr>
        <p:xfrm>
          <a:off x="1306512" y="3159125"/>
          <a:ext cx="1800200" cy="1717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sp>
        <p:nvSpPr>
          <p:cNvPr id="34" name="Textfeld 33"/>
          <p:cNvSpPr txBox="1"/>
          <p:nvPr>
            <p:custDataLst>
              <p:tags r:id="rId32"/>
            </p:custDataLst>
          </p:nvPr>
        </p:nvSpPr>
        <p:spPr>
          <a:xfrm>
            <a:off x="3850755" y="1530350"/>
            <a:ext cx="3097734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10800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1600" dirty="0" smtClean="0">
                <a:solidFill>
                  <a:schemeClr val="accent1"/>
                </a:solidFill>
              </a:rPr>
              <a:t>Diagnosen</a:t>
            </a:r>
          </a:p>
        </p:txBody>
      </p:sp>
      <p:sp>
        <p:nvSpPr>
          <p:cNvPr id="35" name="Textfeld 34"/>
          <p:cNvSpPr txBox="1"/>
          <p:nvPr>
            <p:custDataLst>
              <p:tags r:id="rId33"/>
            </p:custDataLst>
          </p:nvPr>
        </p:nvSpPr>
        <p:spPr>
          <a:xfrm>
            <a:off x="3852639" y="1962150"/>
            <a:ext cx="3240360" cy="20159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900" dirty="0" smtClean="0"/>
              <a:t>Kopfschmerzen werden nach der Art und Häufigkeit</a:t>
            </a:r>
            <a:br>
              <a:rPr lang="de-DE" sz="900" dirty="0" smtClean="0"/>
            </a:br>
            <a:r>
              <a:rPr lang="de-DE" sz="900" dirty="0" smtClean="0"/>
              <a:t>der Symptome unterschieden. Die Behandlung erfolgt überwiegend per Selbstmedikation mit allgemeinen Schmerzmitteln oder spezifischen </a:t>
            </a:r>
            <a:r>
              <a:rPr lang="de-DE" sz="900" dirty="0" err="1" smtClean="0"/>
              <a:t>Migränemitteln</a:t>
            </a:r>
            <a:r>
              <a:rPr lang="de-DE" sz="900" dirty="0" smtClean="0"/>
              <a:t>.</a:t>
            </a:r>
            <a:br>
              <a:rPr lang="de-DE" sz="900" dirty="0" smtClean="0"/>
            </a:br>
            <a:r>
              <a:rPr lang="de-DE" sz="900" dirty="0" smtClean="0"/>
              <a:t>Nach Angaben der Deutschen Migräne- und Kopf-schmerzgesellschaft e.V. ist der Spannungskopf-schmerz am häufigsten. </a:t>
            </a:r>
          </a:p>
          <a:p>
            <a:pPr>
              <a:spcBef>
                <a:spcPts val="600"/>
              </a:spcBef>
            </a:pPr>
            <a:r>
              <a:rPr lang="de-DE" sz="900" dirty="0" smtClean="0"/>
              <a:t>Hinsichtlich ärztlich veranlasster Verordnungen dominiert nach Marktzahlen von IMS HEALTH für das Jahr 2011 unter den Diagnosen die Migräne mit knapp 60% bzw. 3,3 Mio. Verordnungen, gefolgt von der Sammelkategorie „Sonstige Kopfschmerzsyndrome“</a:t>
            </a:r>
            <a:br>
              <a:rPr lang="de-DE" sz="900" dirty="0" smtClean="0"/>
            </a:br>
            <a:r>
              <a:rPr lang="de-DE" sz="900" dirty="0" smtClean="0"/>
              <a:t>mit knapp 1,8 Mio. Verordnungen. Bei Spannungskopf-schmerz wurden 328.000 Verordnungen getätigt. </a:t>
            </a:r>
          </a:p>
        </p:txBody>
      </p:sp>
      <p:sp>
        <p:nvSpPr>
          <p:cNvPr id="36" name="Rectangle 9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449516" y="3834532"/>
            <a:ext cx="5309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25%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37" name="Rectangle 9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2313612" y="3834532"/>
            <a:ext cx="5309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</a:rPr>
              <a:t>75%</a:t>
            </a:r>
            <a:endParaRPr lang="de-DE" sz="1000" b="1" dirty="0">
              <a:solidFill>
                <a:schemeClr val="bg1"/>
              </a:solidFill>
            </a:endParaRPr>
          </a:p>
        </p:txBody>
      </p:sp>
      <p:cxnSp>
        <p:nvCxnSpPr>
          <p:cNvPr id="44" name="Gerade Verbindung 43"/>
          <p:cNvCxnSpPr/>
          <p:nvPr>
            <p:custDataLst>
              <p:tags r:id="rId36"/>
            </p:custDataLst>
          </p:nvPr>
        </p:nvCxnSpPr>
        <p:spPr bwMode="auto">
          <a:xfrm>
            <a:off x="1542033" y="4438432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Gerade Verbindung 44"/>
          <p:cNvCxnSpPr/>
          <p:nvPr>
            <p:custDataLst>
              <p:tags r:id="rId37"/>
            </p:custDataLst>
          </p:nvPr>
        </p:nvCxnSpPr>
        <p:spPr bwMode="auto">
          <a:xfrm>
            <a:off x="1721545" y="3044825"/>
            <a:ext cx="0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44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17&quot;&gt;&lt;elem m_fUsage=&quot;2.02381059609000010000E+000&quot;&gt;&lt;m_ppcolschidx val=&quot;0&quot;/&gt;&lt;m_rgb r=&quot;69&quot; g=&quot;c0&quot; b=&quot;c9&quot;/&gt;&lt;/elem&gt;&lt;elem m_fUsage=&quot;1.66583789999999990000E+000&quot;&gt;&lt;m_ppcolschidx val=&quot;0&quot;/&gt;&lt;m_rgb r=&quot;9b&quot; g=&quot;c2&quot; b=&quot;19&quot;/&gt;&lt;/elem&gt;&lt;elem m_fUsage=&quot;1.59049000000000020000E+000&quot;&gt;&lt;m_ppcolschidx val=&quot;0&quot;/&gt;&lt;m_rgb r=&quot;0&quot; g=&quot;28&quot; b=&quot;68&quot;/&gt;&lt;/elem&gt;&lt;elem m_fUsage=&quot;8.91213494520135430000E-001&quot;&gt;&lt;m_ppcolschidx val=&quot;0&quot;/&gt;&lt;m_rgb r=&quot;60&quot; g=&quot;ac&quot; b=&quot;14&quot;/&gt;&lt;/elem&gt;&lt;elem m_fUsage=&quot;8.17887699000000020000E-001&quot;&gt;&lt;m_ppcolschidx val=&quot;0&quot;/&gt;&lt;m_rgb r=&quot;2e&quot; g=&quot;8d&quot; b=&quot;8d&quot;/&gt;&lt;/elem&gt;&lt;elem m_fUsage=&quot;7.29000000000000090000E-001&quot;&gt;&lt;m_ppcolschidx val=&quot;0&quot;/&gt;&lt;m_rgb r=&quot;f&quot; g=&quot;68&quot; b=&quot;0&quot;/&gt;&lt;/elem&gt;&lt;elem m_fUsage=&quot;5.64164578731793380000E-001&quot;&gt;&lt;m_ppcolschidx val=&quot;0&quot;/&gt;&lt;m_rgb r=&quot;fa&quot; g=&quot;a1&quot; b=&quot;0&quot;/&gt;&lt;/elem&gt;&lt;elem m_fUsage=&quot;3.40976303861948440000E-001&quot;&gt;&lt;m_ppcolschidx val=&quot;0&quot;/&gt;&lt;m_rgb r=&quot;ed&quot; g=&quot;4f&quot; b=&quot;44&quot;/&gt;&lt;/elem&gt;&lt;elem m_fUsage=&quot;2.82429536481000170000E-001&quot;&gt;&lt;m_ppcolschidx val=&quot;0&quot;/&gt;&lt;m_rgb r=&quot;c7&quot; g=&quot;e8&quot; b=&quot;eb&quot;/&gt;&lt;/elem&gt;&lt;elem m_fUsage=&quot;1.09418989131512430000E-001&quot;&gt;&lt;m_ppcolschidx val=&quot;0&quot;/&gt;&lt;m_rgb r=&quot;b3&quot; g=&quot;cc&quot; b=&quot;e3&quot;/&gt;&lt;/elem&gt;&lt;elem m_fUsage=&quot;9.84770902183611930000E-002&quot;&gt;&lt;m_ppcolschidx val=&quot;0&quot;/&gt;&lt;m_rgb r=&quot;8d&quot; g=&quot;b4&quot; b=&quot;d6&quot;/&gt;&lt;/elem&gt;&lt;elem m_fUsage=&quot;8.86293811965250810000E-002&quot;&gt;&lt;m_ppcolschidx val=&quot;0&quot;/&gt;&lt;m_rgb r=&quot;72&quot; g=&quot;a0&quot; b=&quot;cb&quot;/&gt;&lt;/elem&gt;&lt;elem m_fUsage=&quot;7.97664430768725700000E-002&quot;&gt;&lt;m_ppcolschidx val=&quot;0&quot;/&gt;&lt;m_rgb r=&quot;4f&quot; g=&quot;8a&quot; b=&quot;be&quot;/&gt;&lt;/elem&gt;&lt;elem m_fUsage=&quot;7.17897987691853150000E-002&quot;&gt;&lt;m_ppcolschidx val=&quot;0&quot;/&gt;&lt;m_rgb r=&quot;ea&quot; g=&quot;a8&quot; b=&quot;c6&quot;/&gt;&lt;/elem&gt;&lt;elem m_fUsage=&quot;6.46108188922667890000E-002&quot;&gt;&lt;m_ppcolschidx val=&quot;0&quot;/&gt;&lt;m_rgb r=&quot;da&quot; g=&quot;67&quot; b=&quot;9b&quot;/&gt;&lt;/elem&gt;&lt;elem m_fUsage=&quot;5.81497370030401100000E-002&quot;&gt;&lt;m_ppcolschidx val=&quot;0&quot;/&gt;&lt;m_rgb r=&quot;cd&quot; g=&quot;36&quot; b=&quot;7a&quot;/&gt;&lt;/elem&gt;&lt;elem m_fUsage=&quot;5.23347633027360990000E-002&quot;&gt;&lt;m_ppcolschidx val=&quot;0&quot;/&gt;&lt;m_rgb r=&quot;9f&quot; g=&quot;27&quot; b=&quot;5e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43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ulRkqZw0uC.ax_U10th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Nfec47iE690_rruAj7T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03GMfbglk6clcYzFFY9O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TLud2mVEae0PMRjHBOE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zTn6lgK.US5tFRoFOyj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ADFbM2dEqYqrE0QzFr9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IGit1kBUW0YGtx1pbfT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H5Jl8Er0a4qOBjOzEkc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fjp620Yp0uv.9LLdfai0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aBjKDX80KsAOdpBioLf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ph5w5SxEuJzbhPO0yR.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3Zk9DpvE.oHwU5QOqV0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ZRTcFej8kKN7uOWs9ZA5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fI5F4ohDU.URKTYi9DOk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5KdNT1JUmRwEVurSaxt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ViSOm1cSUK_4esltKOaO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OeAR0l21EWGwk0BrBfpQ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Qo4YxT50SgYwr5J5Yp8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pc8rLCd0C5q9kv88yt3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.gRQtbn0G4wewqtcLkT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VvcoQsWb0q4bnkrn_7.y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9IofRG3aEi5iDCnVla9E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ipBSFuj_EGzRxWdJTABP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fEGHHj32E.4fGr5bw7KD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bibJk_S.EO2SJFAvL8Gk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OnA7VKakKYDrupMF8hN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IRlA767ESVXFPnahZZh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c6VpWC71k2fWcHIZZIL9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Uwjt4uR4kin6kAWc6Fvm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rVmuQq0ESEAdvicjway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_rUnkTWUaeAK76LWKhs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8s5Z.IDXUG06PPbwGR1b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ZjHU9FbHUOe0qGohWb79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ZPCjYVPIEiJo9kkT847p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2UrK9c0BUSGXC7ZtCyqj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589UDuNESGpSKdIB_rC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xpGTDD_IEux0kyVhLvw3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ajLVJlzUKgRKLw4VdIr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agdr6030GTR523Px34V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6hqZeAEk2bBZ_.PaWwyA"/>
</p:tagLst>
</file>

<file path=ppt/theme/theme1.xml><?xml version="1.0" encoding="utf-8"?>
<a:theme xmlns:a="http://schemas.openxmlformats.org/drawingml/2006/main" name="blank">
  <a:themeElements>
    <a:clrScheme name="IMS Farben 2012/1">
      <a:dk1>
        <a:srgbClr val="111111"/>
      </a:dk1>
      <a:lt1>
        <a:srgbClr val="FFFFFF"/>
      </a:lt1>
      <a:dk2>
        <a:srgbClr val="0E0733"/>
      </a:dk2>
      <a:lt2>
        <a:srgbClr val="4F8ABE"/>
      </a:lt2>
      <a:accent1>
        <a:srgbClr val="002868"/>
      </a:accent1>
      <a:accent2>
        <a:srgbClr val="F98F1E"/>
      </a:accent2>
      <a:accent3>
        <a:srgbClr val="2E8D8D"/>
      </a:accent3>
      <a:accent4>
        <a:srgbClr val="860C0E"/>
      </a:accent4>
      <a:accent5>
        <a:srgbClr val="9BC219"/>
      </a:accent5>
      <a:accent6>
        <a:srgbClr val="69C0C9"/>
      </a:accent6>
      <a:hlink>
        <a:srgbClr val="002868"/>
      </a:hlink>
      <a:folHlink>
        <a:srgbClr val="860C0E"/>
      </a:folHlink>
    </a:clrScheme>
    <a:fontScheme name="IMS_Template_V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MS_Template_V2 1">
        <a:dk1>
          <a:srgbClr val="111111"/>
        </a:dk1>
        <a:lt1>
          <a:srgbClr val="FFFFFF"/>
        </a:lt1>
        <a:dk2>
          <a:srgbClr val="0E0733"/>
        </a:dk2>
        <a:lt2>
          <a:srgbClr val="2E8D9E"/>
        </a:lt2>
        <a:accent1>
          <a:srgbClr val="C07200"/>
        </a:accent1>
        <a:accent2>
          <a:srgbClr val="0F6800"/>
        </a:accent2>
        <a:accent3>
          <a:srgbClr val="FFFFFF"/>
        </a:accent3>
        <a:accent4>
          <a:srgbClr val="0D0D0D"/>
        </a:accent4>
        <a:accent5>
          <a:srgbClr val="DCBCAA"/>
        </a:accent5>
        <a:accent6>
          <a:srgbClr val="0C5E00"/>
        </a:accent6>
        <a:hlink>
          <a:srgbClr val="00528A"/>
        </a:hlink>
        <a:folHlink>
          <a:srgbClr val="860C0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75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blank</vt:lpstr>
      <vt:lpstr>think-cell Slide</vt:lpstr>
      <vt:lpstr>Diagramm</vt:lpstr>
      <vt:lpstr>PowerPoint-Präsentation</vt:lpstr>
    </vt:vector>
  </TitlesOfParts>
  <Company>IMS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dpabst</dc:creator>
  <cp:lastModifiedBy>Gobel</cp:lastModifiedBy>
  <cp:revision>72</cp:revision>
  <dcterms:created xsi:type="dcterms:W3CDTF">2012-05-09T09:05:04Z</dcterms:created>
  <dcterms:modified xsi:type="dcterms:W3CDTF">2012-09-05T11:25:17Z</dcterms:modified>
</cp:coreProperties>
</file>